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3"/>
  </p:notesMasterIdLst>
  <p:handoutMasterIdLst>
    <p:handoutMasterId r:id="rId24"/>
  </p:handoutMasterIdLst>
  <p:sldIdLst>
    <p:sldId id="311" r:id="rId2"/>
    <p:sldId id="312" r:id="rId3"/>
    <p:sldId id="315" r:id="rId4"/>
    <p:sldId id="313" r:id="rId5"/>
    <p:sldId id="292" r:id="rId6"/>
    <p:sldId id="318" r:id="rId7"/>
    <p:sldId id="317" r:id="rId8"/>
    <p:sldId id="327" r:id="rId9"/>
    <p:sldId id="326" r:id="rId10"/>
    <p:sldId id="325" r:id="rId11"/>
    <p:sldId id="324" r:id="rId12"/>
    <p:sldId id="323" r:id="rId13"/>
    <p:sldId id="322" r:id="rId14"/>
    <p:sldId id="321" r:id="rId15"/>
    <p:sldId id="320" r:id="rId16"/>
    <p:sldId id="319" r:id="rId17"/>
    <p:sldId id="328" r:id="rId18"/>
    <p:sldId id="316" r:id="rId19"/>
    <p:sldId id="329" r:id="rId20"/>
    <p:sldId id="310" r:id="rId21"/>
    <p:sldId id="314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Untitled Section" id="{71F15934-5DAC-41AC-82F8-E24556011E65}">
          <p14:sldIdLst>
            <p14:sldId id="311"/>
            <p14:sldId id="312"/>
            <p14:sldId id="315"/>
            <p14:sldId id="313"/>
            <p14:sldId id="292"/>
            <p14:sldId id="318"/>
            <p14:sldId id="317"/>
            <p14:sldId id="319"/>
            <p14:sldId id="316"/>
            <p14:sldId id="310"/>
            <p14:sldId id="314"/>
          </p14:sldIdLst>
        </p14:section>
        <p14:section name="Untitled Section" id="{56D1B7E9-30A7-436B-B2BC-EA78A310DA7F}">
          <p14:sldIdLst/>
        </p14:section>
        <p14:section name="Untitled Section" id="{2ED1DE04-A236-4C5D-86BC-9763364A34C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601"/>
    <a:srgbClr val="ED7703"/>
    <a:srgbClr val="132577"/>
    <a:srgbClr val="F4F4F4"/>
    <a:srgbClr val="D1D2D4"/>
    <a:srgbClr val="B7B9BA"/>
    <a:srgbClr val="AF007C"/>
    <a:srgbClr val="0098D4"/>
    <a:srgbClr val="51A026"/>
    <a:srgbClr val="FFDD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2" autoAdjust="0"/>
    <p:restoredTop sz="94646" autoAdjust="0"/>
  </p:normalViewPr>
  <p:slideViewPr>
    <p:cSldViewPr snapToObjects="1" showGuides="1">
      <p:cViewPr varScale="1">
        <p:scale>
          <a:sx n="111" d="100"/>
          <a:sy n="111" d="100"/>
        </p:scale>
        <p:origin x="-978" y="-78"/>
      </p:cViewPr>
      <p:guideLst>
        <p:guide orient="horz" pos="2160"/>
        <p:guide orient="horz" pos="346"/>
        <p:guide orient="horz" pos="3974"/>
        <p:guide orient="horz" pos="1026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Crystalisation Plates Data Colelction in MxCUBE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9ECEB-3937-4F26-B78C-83FCE6F7B14A}" type="datetimeFigureOut">
              <a:rPr lang="en-GB" smtClean="0"/>
              <a:pPr/>
              <a:t>16/01/2017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0EAD4-053F-4CF3-8873-64787B9431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628304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Crystalisation Plates Data Colelction in MxCUBE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16/01/2017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39078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16622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1662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029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3839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708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3817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62659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7247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3927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baseline="0"/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72959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7485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rgbClr val="00206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\\data-gen.embl.fr\groups\instr\Meetings_ProgressReports_Conferences\MxCUBE%20Workshop\january%202017\image_registration_simple.avi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5" y="2060848"/>
            <a:ext cx="2383905" cy="303672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10th </a:t>
            </a:r>
            <a:r>
              <a:rPr lang="en-GB" dirty="0" err="1" smtClean="0"/>
              <a:t>MxCUBE</a:t>
            </a:r>
            <a:r>
              <a:rPr lang="en-GB" dirty="0" smtClean="0"/>
              <a:t> Workshop, 16-18/01/2017, ESRF, Grenoble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203848" y="3105835"/>
            <a:ext cx="5040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  <a:latin typeface="+mj-lt"/>
              </a:rPr>
              <a:t>CRYSTALLIZATION PLATES DATA ACQUISITION IN MXCUBE</a:t>
            </a:r>
          </a:p>
          <a:p>
            <a:endParaRPr lang="en-GB" sz="2400" b="1" dirty="0">
              <a:solidFill>
                <a:schemeClr val="accent1"/>
              </a:solidFill>
              <a:latin typeface="+mj-lt"/>
            </a:endParaRPr>
          </a:p>
          <a:p>
            <a:r>
              <a:rPr lang="en-GB" sz="1600" b="1" dirty="0" smtClean="0">
                <a:solidFill>
                  <a:schemeClr val="accent1"/>
                </a:solidFill>
                <a:latin typeface="+mj-lt"/>
              </a:rPr>
              <a:t>Jeremy SINOIR – EMBL Grenoble</a:t>
            </a:r>
          </a:p>
          <a:p>
            <a:r>
              <a:rPr lang="en-GB" sz="1600" b="1" dirty="0" smtClean="0">
                <a:solidFill>
                  <a:schemeClr val="accent1"/>
                </a:solidFill>
                <a:latin typeface="+mj-lt"/>
              </a:rPr>
              <a:t>Antonia BETEVA - ESRF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 descr="https://upload.wikimedia.org/wikipedia/en/thumb/b/b1/EMBL_logo.svg/1280px-EMBL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733256"/>
            <a:ext cx="764641" cy="3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16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37993" y="685800"/>
            <a:ext cx="2029407" cy="276186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2436051">
            <a:off x="1640661" y="615963"/>
            <a:ext cx="4807222" cy="4712776"/>
          </a:xfrm>
          <a:prstGeom prst="arc">
            <a:avLst>
              <a:gd name="adj1" fmla="val 13574869"/>
              <a:gd name="adj2" fmla="val 15946886"/>
            </a:avLst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37993" y="685800"/>
            <a:ext cx="2029407" cy="276186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2436051">
            <a:off x="1640661" y="615963"/>
            <a:ext cx="4807222" cy="4712776"/>
          </a:xfrm>
          <a:prstGeom prst="arc">
            <a:avLst>
              <a:gd name="adj1" fmla="val 13574869"/>
              <a:gd name="adj2" fmla="val 15946886"/>
            </a:avLst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0" name="Picture 9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3" name="Picture 12" descr="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4" name="Picture 13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5" name="Picture 14" descr="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6" name="Picture 15" descr="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7" name="Picture 16" descr="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18" name="Picture 17" descr="1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20" name="Picture 19" descr="1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21" name="Picture 20" descr="1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22" name="Picture 21" descr="1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23" name="Picture 22" descr="1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47662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47662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47662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-1237862" y="3447662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764704"/>
            <a:ext cx="8236800" cy="5400000"/>
          </a:xfrm>
        </p:spPr>
        <p:txBody>
          <a:bodyPr/>
          <a:lstStyle/>
          <a:p>
            <a:pPr marL="182563" lvl="3" indent="0">
              <a:buNone/>
            </a:pPr>
            <a:r>
              <a:rPr lang="en-GB" sz="1800" b="1" dirty="0" smtClean="0">
                <a:solidFill>
                  <a:srgbClr val="002060"/>
                </a:solidFill>
              </a:rPr>
              <a:t>      </a:t>
            </a:r>
          </a:p>
          <a:p>
            <a:pPr marL="182563" lvl="3" indent="0" algn="ctr">
              <a:buNone/>
            </a:pPr>
            <a:r>
              <a:rPr lang="en-GB" sz="1800" b="1" dirty="0" smtClean="0">
                <a:solidFill>
                  <a:srgbClr val="002060"/>
                </a:solidFill>
              </a:rPr>
              <a:t>Omega rotation limitations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pic>
        <p:nvPicPr>
          <p:cNvPr id="9" name="Picture 8" descr="Untitddled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7276" y="1656000"/>
            <a:ext cx="5508000" cy="4320000"/>
          </a:xfrm>
          <a:prstGeom prst="rect">
            <a:avLst/>
          </a:prstGeom>
        </p:spPr>
      </p:pic>
      <p:pic>
        <p:nvPicPr>
          <p:cNvPr id="10" name="Picture 9" descr="Untitled44.pn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7653" y="1656000"/>
            <a:ext cx="5508000" cy="43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93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10th </a:t>
            </a:r>
            <a:r>
              <a:rPr lang="en-GB" dirty="0" err="1" smtClean="0"/>
              <a:t>MxCUBE</a:t>
            </a:r>
            <a:r>
              <a:rPr lang="en-GB" dirty="0" smtClean="0"/>
              <a:t>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pic>
        <p:nvPicPr>
          <p:cNvPr id="15" name="image_registration_simpl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75856" y="1066800"/>
            <a:ext cx="5417128" cy="49038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512" y="1124744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3" indent="0">
              <a:buNone/>
            </a:pPr>
            <a:r>
              <a:rPr lang="en-GB" sz="2400" b="1" dirty="0" smtClean="0">
                <a:solidFill>
                  <a:srgbClr val="002060"/>
                </a:solidFill>
              </a:rPr>
              <a:t>Image </a:t>
            </a:r>
          </a:p>
          <a:p>
            <a:pPr marL="182563" lvl="3" indent="0">
              <a:buNone/>
            </a:pPr>
            <a:r>
              <a:rPr lang="en-GB" sz="2400" b="1" dirty="0" err="1" smtClean="0">
                <a:solidFill>
                  <a:srgbClr val="002060"/>
                </a:solidFill>
              </a:rPr>
              <a:t>Repositionning</a:t>
            </a:r>
            <a:r>
              <a:rPr lang="en-GB" sz="2400" b="1" dirty="0" smtClean="0">
                <a:solidFill>
                  <a:srgbClr val="002060"/>
                </a:solidFill>
              </a:rPr>
              <a:t> :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5293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764704"/>
            <a:ext cx="8280920" cy="5400000"/>
          </a:xfrm>
        </p:spPr>
        <p:txBody>
          <a:bodyPr/>
          <a:lstStyle/>
          <a:p>
            <a:endParaRPr lang="en-US" dirty="0" smtClean="0"/>
          </a:p>
          <a:p>
            <a:pPr algn="ctr"/>
            <a:r>
              <a:rPr lang="en-GB" dirty="0" smtClean="0"/>
              <a:t>PLATE GRIPPER</a:t>
            </a:r>
          </a:p>
          <a:p>
            <a:pPr algn="ctr"/>
            <a:endParaRPr lang="en-US" dirty="0"/>
          </a:p>
          <a:p>
            <a:r>
              <a:rPr lang="en-US" dirty="0" smtClean="0"/>
              <a:t>Put </a:t>
            </a:r>
            <a:r>
              <a:rPr lang="en-US" dirty="0"/>
              <a:t>in place of the goniometer head on the EMBL Micro </a:t>
            </a:r>
            <a:r>
              <a:rPr lang="en-US" dirty="0" err="1" smtClean="0"/>
              <a:t>Diffractometer</a:t>
            </a:r>
            <a:r>
              <a:rPr lang="en-US" dirty="0" smtClean="0"/>
              <a:t>(s)</a:t>
            </a:r>
          </a:p>
          <a:p>
            <a:pPr marL="182563" lvl="3" indent="0">
              <a:buNone/>
            </a:pPr>
            <a:r>
              <a:rPr lang="en-GB" sz="1800" dirty="0" smtClean="0"/>
              <a:t>Compatible </a:t>
            </a:r>
            <a:r>
              <a:rPr lang="en-GB" sz="1800" dirty="0"/>
              <a:t>with MD2-S and MD3 (and soon MD3-UP)</a:t>
            </a:r>
          </a:p>
          <a:p>
            <a:pPr marL="182563" lvl="3" indent="0">
              <a:buNone/>
            </a:pPr>
            <a:r>
              <a:rPr lang="en-GB" sz="1800" dirty="0"/>
              <a:t>Allows data collection directly from crystallization plates at RT</a:t>
            </a:r>
          </a:p>
          <a:p>
            <a:pPr marL="182563" lvl="3" indent="0">
              <a:buNone/>
            </a:pPr>
            <a:r>
              <a:rPr lang="en-GB" sz="1800" dirty="0"/>
              <a:t>Compatible with </a:t>
            </a:r>
            <a:r>
              <a:rPr lang="en-GB" sz="1800" dirty="0" err="1"/>
              <a:t>CrystalDirect</a:t>
            </a:r>
            <a:r>
              <a:rPr lang="en-GB" sz="1800" dirty="0"/>
              <a:t>, </a:t>
            </a:r>
            <a:r>
              <a:rPr lang="en-GB" sz="1800" dirty="0" err="1"/>
              <a:t>Mitegen</a:t>
            </a:r>
            <a:r>
              <a:rPr lang="en-GB" sz="1800" dirty="0"/>
              <a:t> inSitu-1 and Crystal Quick </a:t>
            </a:r>
            <a:r>
              <a:rPr lang="en-GB" sz="1800" dirty="0" smtClean="0"/>
              <a:t>X</a:t>
            </a:r>
          </a:p>
          <a:p>
            <a:pPr marL="182563" lvl="3" indent="0">
              <a:buNone/>
            </a:pPr>
            <a:endParaRPr lang="en-GB" sz="1800" dirty="0"/>
          </a:p>
          <a:p>
            <a:r>
              <a:rPr lang="en-GB" dirty="0" smtClean="0"/>
              <a:t>Designed </a:t>
            </a:r>
            <a:r>
              <a:rPr lang="en-GB" dirty="0"/>
              <a:t>by EMBL Grenoble, commercialized by </a:t>
            </a:r>
            <a:r>
              <a:rPr lang="en-GB" dirty="0" smtClean="0"/>
              <a:t>MAATEL</a:t>
            </a:r>
            <a:endParaRPr lang="en-GB" dirty="0"/>
          </a:p>
          <a:p>
            <a:r>
              <a:rPr lang="en-GB" dirty="0" smtClean="0"/>
              <a:t>Integrated </a:t>
            </a:r>
            <a:r>
              <a:rPr lang="en-GB" dirty="0"/>
              <a:t>at ESRF in 2016 (ID30B) : EMBL/ESRF </a:t>
            </a:r>
            <a:r>
              <a:rPr lang="en-GB" dirty="0" smtClean="0"/>
              <a:t>Collaboration</a:t>
            </a:r>
            <a:endParaRPr lang="en-US" dirty="0" smtClean="0"/>
          </a:p>
          <a:p>
            <a:pPr marL="182563" lvl="3" indent="0">
              <a:buNone/>
            </a:pP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91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/>
              <a:t>mxcube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953"/>
            <a:ext cx="4074896" cy="3745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2" y="1575773"/>
            <a:ext cx="7793083" cy="4688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" y="79200"/>
            <a:ext cx="598545" cy="739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99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sz="1000" dirty="0" smtClean="0"/>
          </a:p>
          <a:p>
            <a:pPr algn="ctr"/>
            <a:r>
              <a:rPr lang="en-GB" dirty="0" smtClean="0"/>
              <a:t>Adaptation </a:t>
            </a:r>
            <a:r>
              <a:rPr lang="en-GB" dirty="0"/>
              <a:t>of the EMBL Hamburg </a:t>
            </a:r>
            <a:r>
              <a:rPr lang="en-GB" dirty="0" smtClean="0"/>
              <a:t>Implementation</a:t>
            </a:r>
            <a:endParaRPr lang="en-US" dirty="0"/>
          </a:p>
          <a:p>
            <a:r>
              <a:rPr lang="en-US" dirty="0" smtClean="0"/>
              <a:t>Sample changer look and behave like</a:t>
            </a:r>
          </a:p>
          <a:p>
            <a:pPr marL="182563" lvl="3" indent="0">
              <a:buNone/>
            </a:pPr>
            <a:r>
              <a:rPr lang="en-US" sz="1600" dirty="0"/>
              <a:t>Specific hardware object – </a:t>
            </a:r>
            <a:r>
              <a:rPr lang="en-US" sz="1600" dirty="0" err="1"/>
              <a:t>PlateManipulator</a:t>
            </a:r>
            <a:r>
              <a:rPr lang="en-US" sz="1600" dirty="0" smtClean="0"/>
              <a:t>.</a:t>
            </a:r>
          </a:p>
          <a:p>
            <a:pPr marL="182563" lvl="3" indent="0">
              <a:buNone/>
            </a:pPr>
            <a:r>
              <a:rPr lang="en-US" sz="1600" dirty="0" smtClean="0"/>
              <a:t>Load </a:t>
            </a:r>
            <a:r>
              <a:rPr lang="en-US" sz="1600" dirty="0"/>
              <a:t>is actually moving to a </a:t>
            </a:r>
            <a:r>
              <a:rPr lang="en-US" sz="1600" dirty="0" smtClean="0"/>
              <a:t>drop. No unload</a:t>
            </a:r>
            <a:endParaRPr lang="en-US" sz="1600" dirty="0"/>
          </a:p>
          <a:p>
            <a:pPr marL="182563" lvl="3" indent="0">
              <a:buNone/>
            </a:pPr>
            <a:r>
              <a:rPr lang="en-US" sz="1600" dirty="0" smtClean="0"/>
              <a:t>Changes in </a:t>
            </a:r>
            <a:r>
              <a:rPr lang="en-US" sz="1600" dirty="0" err="1" smtClean="0"/>
              <a:t>TreeBrick</a:t>
            </a:r>
            <a:r>
              <a:rPr lang="en-US" sz="1600" dirty="0" smtClean="0"/>
              <a:t> and in queue (slightly different representation, no </a:t>
            </a:r>
            <a:r>
              <a:rPr lang="en-GB" sz="1600" dirty="0" smtClean="0"/>
              <a:t>automatic</a:t>
            </a:r>
            <a:r>
              <a:rPr lang="en-US" sz="1600" dirty="0" smtClean="0"/>
              <a:t> </a:t>
            </a:r>
            <a:r>
              <a:rPr lang="en-GB" sz="1600" dirty="0" smtClean="0"/>
              <a:t>centring, no specific detailed brick)</a:t>
            </a:r>
            <a:r>
              <a:rPr lang="en-US" sz="1600" dirty="0" smtClean="0"/>
              <a:t>.</a:t>
            </a:r>
          </a:p>
          <a:p>
            <a:r>
              <a:rPr lang="en-US" dirty="0" smtClean="0"/>
              <a:t>Goniometer head and not a sample changer</a:t>
            </a:r>
          </a:p>
          <a:p>
            <a:pPr marL="182563" lvl="3" indent="0">
              <a:buNone/>
            </a:pPr>
            <a:r>
              <a:rPr lang="en-US" sz="1600" dirty="0" smtClean="0"/>
              <a:t>Handled </a:t>
            </a:r>
            <a:r>
              <a:rPr lang="en-US" sz="1600" dirty="0"/>
              <a:t>by </a:t>
            </a:r>
            <a:r>
              <a:rPr lang="en-US" sz="1600" dirty="0" err="1" smtClean="0"/>
              <a:t>AbstractDiffractometer</a:t>
            </a:r>
            <a:r>
              <a:rPr lang="en-US" sz="1600" dirty="0" smtClean="0"/>
              <a:t> and </a:t>
            </a:r>
            <a:r>
              <a:rPr lang="en-US" sz="1600" u="sng" dirty="0" err="1" smtClean="0"/>
              <a:t>Microdiff</a:t>
            </a:r>
            <a:r>
              <a:rPr lang="en-US" sz="1600" u="sng" dirty="0" smtClean="0"/>
              <a:t> </a:t>
            </a:r>
            <a:r>
              <a:rPr lang="en-US" sz="1600" dirty="0"/>
              <a:t>hardware </a:t>
            </a:r>
            <a:r>
              <a:rPr lang="en-US" sz="1600" dirty="0" smtClean="0"/>
              <a:t>objects</a:t>
            </a:r>
            <a:r>
              <a:rPr lang="en-GB" sz="1600" dirty="0" smtClean="0"/>
              <a:t>.</a:t>
            </a:r>
            <a:endParaRPr lang="en-GB" sz="1600" dirty="0"/>
          </a:p>
          <a:p>
            <a:pPr marL="182563" lvl="3" indent="0">
              <a:buNone/>
            </a:pPr>
            <a:r>
              <a:rPr lang="en-GB" sz="1600" dirty="0"/>
              <a:t>Separate role in </a:t>
            </a:r>
            <a:r>
              <a:rPr lang="en-GB" sz="1600" dirty="0" err="1" smtClean="0"/>
              <a:t>BeamlineSetup</a:t>
            </a:r>
            <a:endParaRPr lang="en-US" sz="1600" dirty="0" smtClean="0"/>
          </a:p>
          <a:p>
            <a:r>
              <a:rPr lang="en-US" dirty="0" err="1" smtClean="0"/>
              <a:t>Centring</a:t>
            </a:r>
            <a:endParaRPr lang="en-US" dirty="0" smtClean="0"/>
          </a:p>
          <a:p>
            <a:pPr marL="182563" lvl="3" indent="0">
              <a:buNone/>
            </a:pPr>
            <a:r>
              <a:rPr lang="en-US" sz="1600" dirty="0" smtClean="0"/>
              <a:t>1 click </a:t>
            </a:r>
            <a:r>
              <a:rPr lang="en-US" sz="1600" dirty="0" err="1" smtClean="0"/>
              <a:t>centring</a:t>
            </a:r>
            <a:r>
              <a:rPr lang="en-US" sz="1600" dirty="0" smtClean="0"/>
              <a:t>, as many times as desired – </a:t>
            </a:r>
            <a:r>
              <a:rPr lang="en-US" sz="1600" dirty="0" err="1" smtClean="0"/>
              <a:t>HutchMenuBrick</a:t>
            </a:r>
            <a:r>
              <a:rPr lang="en-US" sz="1600" dirty="0" smtClean="0"/>
              <a:t>.</a:t>
            </a:r>
          </a:p>
          <a:p>
            <a:pPr marL="182563" lvl="3" indent="0">
              <a:buNone/>
            </a:pPr>
            <a:r>
              <a:rPr lang="en-US" sz="1600" dirty="0" smtClean="0"/>
              <a:t>Use different motors – </a:t>
            </a:r>
            <a:r>
              <a:rPr lang="en-US" sz="1600" u="sng" dirty="0" err="1" smtClean="0"/>
              <a:t>MicrodiffFocusMotor</a:t>
            </a:r>
            <a:r>
              <a:rPr lang="en-US" sz="1600" dirty="0" smtClean="0"/>
              <a:t>, </a:t>
            </a:r>
            <a:r>
              <a:rPr lang="en-US" sz="1600" u="sng" dirty="0" err="1" smtClean="0"/>
              <a:t>PlateTranslation</a:t>
            </a:r>
            <a:endParaRPr lang="en-US" sz="1600" dirty="0"/>
          </a:p>
          <a:p>
            <a:endParaRPr lang="en-US" dirty="0" smtClean="0"/>
          </a:p>
          <a:p>
            <a:pPr marL="182563" lvl="3" indent="0">
              <a:buNone/>
            </a:pP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79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182563" lvl="3" indent="0">
              <a:buNone/>
            </a:pP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000" y="756000"/>
            <a:ext cx="8200074" cy="54517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384000" y="3276000"/>
            <a:ext cx="2628000" cy="3048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48000" y="342000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AlignY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64000" y="2844000"/>
            <a:ext cx="72000" cy="11160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16000" y="4032000"/>
            <a:ext cx="3175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Dedicated Motor : Plate Translation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27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9262" y="1426998"/>
            <a:ext cx="4035902" cy="466994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6008" y="1009210"/>
            <a:ext cx="3811710" cy="5080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44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121" y="971223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cap="all" dirty="0">
                <a:solidFill>
                  <a:schemeClr val="accent1"/>
                </a:solidFill>
                <a:ea typeface="+mj-ea"/>
                <a:cs typeface="+mj-cs"/>
              </a:rPr>
              <a:t>MD3 VERSION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01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7688" y="792000"/>
            <a:ext cx="8236800" cy="5348491"/>
          </a:xfrm>
        </p:spPr>
        <p:txBody>
          <a:bodyPr/>
          <a:lstStyle/>
          <a:p>
            <a:r>
              <a:rPr lang="en-GB" sz="1400" dirty="0" smtClean="0"/>
              <a:t>User-assisted homing and interlock definition</a:t>
            </a:r>
          </a:p>
          <a:p>
            <a:endParaRPr lang="en-GB" sz="1000" dirty="0" smtClean="0"/>
          </a:p>
          <a:p>
            <a:endParaRPr lang="en-GB" sz="10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5905"/>
            <a:ext cx="598545" cy="739868"/>
          </a:xfrm>
          <a:prstGeom prst="rect">
            <a:avLst/>
          </a:prstGeom>
        </p:spPr>
      </p:pic>
      <p:pic>
        <p:nvPicPr>
          <p:cNvPr id="7" name="Picture 4" descr="D:\jsinoir\dev\MX\MD\src\org\embl\md\resources\OmegaManualHom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403" y="1134858"/>
            <a:ext cx="4624917" cy="2667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000" y="1134858"/>
            <a:ext cx="3252918" cy="514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000" y="4212000"/>
            <a:ext cx="3587448" cy="2070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000" y="792000"/>
            <a:ext cx="3103571" cy="23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2060"/>
                </a:solidFill>
              </a:rPr>
              <a:t>Highly constrained environment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0" y="3960000"/>
            <a:ext cx="2628000" cy="198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2060"/>
                </a:solidFill>
              </a:rPr>
              <a:t>T</a:t>
            </a:r>
            <a:r>
              <a:rPr lang="en-GB" sz="1400" b="1" dirty="0" smtClean="0">
                <a:solidFill>
                  <a:srgbClr val="002060"/>
                </a:solidFill>
              </a:rPr>
              <a:t>wo shooting configurations</a:t>
            </a:r>
            <a:endParaRPr lang="en-GB" sz="14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764704"/>
            <a:ext cx="8208912" cy="5400000"/>
          </a:xfrm>
        </p:spPr>
        <p:txBody>
          <a:bodyPr/>
          <a:lstStyle/>
          <a:p>
            <a:endParaRPr lang="en-US" dirty="0" smtClean="0"/>
          </a:p>
          <a:p>
            <a:pPr algn="ctr"/>
            <a:r>
              <a:rPr lang="en-GB" dirty="0" smtClean="0"/>
              <a:t>CENTRING METHODS</a:t>
            </a:r>
          </a:p>
          <a:p>
            <a:pPr algn="ctr"/>
            <a:endParaRPr lang="en-US" dirty="0"/>
          </a:p>
          <a:p>
            <a:r>
              <a:rPr lang="en-US" dirty="0" smtClean="0"/>
              <a:t>Goniometer/</a:t>
            </a:r>
            <a:r>
              <a:rPr lang="en-US" dirty="0" err="1" smtClean="0"/>
              <a:t>Minikappa</a:t>
            </a:r>
            <a:r>
              <a:rPr lang="en-US" dirty="0" smtClean="0"/>
              <a:t> Head</a:t>
            </a:r>
          </a:p>
          <a:p>
            <a:pPr marL="182563" lvl="3" indent="0">
              <a:buClr>
                <a:srgbClr val="0098D4"/>
              </a:buClr>
              <a:buNone/>
            </a:pPr>
            <a:r>
              <a:rPr lang="en-GB" sz="1800" b="1" dirty="0">
                <a:solidFill>
                  <a:prstClr val="black"/>
                </a:solidFill>
              </a:rPr>
              <a:t>Manual</a:t>
            </a:r>
            <a:r>
              <a:rPr lang="en-GB" sz="1800" dirty="0">
                <a:solidFill>
                  <a:prstClr val="black"/>
                </a:solidFill>
              </a:rPr>
              <a:t> – 3 click centring</a:t>
            </a:r>
          </a:p>
          <a:p>
            <a:pPr marL="182563" lvl="3" indent="0">
              <a:buNone/>
            </a:pPr>
            <a:r>
              <a:rPr lang="en-GB" sz="1800" b="1" dirty="0" smtClean="0"/>
              <a:t>Semi-automatic</a:t>
            </a:r>
            <a:r>
              <a:rPr lang="en-GB" sz="1800" dirty="0" smtClean="0"/>
              <a:t> – centre with lucid2 and then confirm or refine with manual centring</a:t>
            </a:r>
          </a:p>
          <a:p>
            <a:r>
              <a:rPr lang="en-GB" dirty="0" smtClean="0"/>
              <a:t>Plate Gripper</a:t>
            </a:r>
          </a:p>
          <a:p>
            <a:pPr marL="182563" lvl="3" indent="0">
              <a:buClr>
                <a:srgbClr val="0098D4"/>
              </a:buClr>
              <a:buNone/>
            </a:pPr>
            <a:r>
              <a:rPr lang="en-GB" sz="1800" b="1" dirty="0">
                <a:solidFill>
                  <a:prstClr val="black"/>
                </a:solidFill>
              </a:rPr>
              <a:t>Manual</a:t>
            </a:r>
            <a:r>
              <a:rPr lang="en-GB" sz="1800" dirty="0">
                <a:solidFill>
                  <a:prstClr val="black"/>
                </a:solidFill>
              </a:rPr>
              <a:t> – </a:t>
            </a:r>
            <a:r>
              <a:rPr lang="en-GB" sz="1800" dirty="0" smtClean="0">
                <a:solidFill>
                  <a:prstClr val="black"/>
                </a:solidFill>
              </a:rPr>
              <a:t>1 click centring, executed as many times as desired</a:t>
            </a:r>
            <a:endParaRPr lang="en-GB" sz="1800" dirty="0">
              <a:solidFill>
                <a:prstClr val="black"/>
              </a:solidFill>
            </a:endParaRPr>
          </a:p>
          <a:p>
            <a:pPr marL="182563" lvl="3" indent="0">
              <a:buClr>
                <a:srgbClr val="0098D4"/>
              </a:buClr>
              <a:buNone/>
            </a:pPr>
            <a:r>
              <a:rPr lang="en-GB" sz="1800" b="1" dirty="0" smtClean="0">
                <a:solidFill>
                  <a:prstClr val="black"/>
                </a:solidFill>
              </a:rPr>
              <a:t>Semi-automatic</a:t>
            </a:r>
            <a:r>
              <a:rPr lang="en-GB" sz="1800" dirty="0" smtClean="0">
                <a:solidFill>
                  <a:prstClr val="black"/>
                </a:solidFill>
              </a:rPr>
              <a:t> </a:t>
            </a:r>
            <a:r>
              <a:rPr lang="en-GB" sz="1800" dirty="0">
                <a:solidFill>
                  <a:prstClr val="black"/>
                </a:solidFill>
              </a:rPr>
              <a:t>– </a:t>
            </a:r>
            <a:r>
              <a:rPr lang="en-GB" sz="1800" dirty="0" smtClean="0">
                <a:solidFill>
                  <a:prstClr val="black"/>
                </a:solidFill>
              </a:rPr>
              <a:t>click and focus and then confirm or </a:t>
            </a:r>
            <a:r>
              <a:rPr lang="en-GB" sz="1800" dirty="0" smtClean="0"/>
              <a:t>refine with </a:t>
            </a:r>
            <a:r>
              <a:rPr lang="en-GB" sz="1800" dirty="0"/>
              <a:t>manual centring</a:t>
            </a:r>
            <a:endParaRPr lang="en-GB" sz="1800" dirty="0">
              <a:solidFill>
                <a:prstClr val="black"/>
              </a:solidFill>
            </a:endParaRPr>
          </a:p>
          <a:p>
            <a:endParaRPr lang="en-GB" dirty="0"/>
          </a:p>
          <a:p>
            <a:pPr marL="182563" lvl="3" indent="0">
              <a:buNone/>
            </a:pP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40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n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06076" y="3048000"/>
            <a:ext cx="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37993" y="685800"/>
            <a:ext cx="2029407" cy="276186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2436051">
            <a:off x="1640661" y="615963"/>
            <a:ext cx="4807222" cy="4712776"/>
          </a:xfrm>
          <a:prstGeom prst="arc">
            <a:avLst>
              <a:gd name="adj1" fmla="val 13574869"/>
              <a:gd name="adj2" fmla="val 15946886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Crystallization plates data acquisition in </a:t>
            </a:r>
            <a:r>
              <a:rPr lang="en-GB" dirty="0" err="1" smtClean="0"/>
              <a:t>mxcube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10th MxCUBE Workshop, 16-18/01/2017, ESRF, Grenoble                                       Jeremy SINOIR, Antonia BETEVA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79200"/>
            <a:ext cx="598545" cy="73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000" y="6516000"/>
            <a:ext cx="609653" cy="2633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-1237862" y="3456993"/>
            <a:ext cx="876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36441" y="0"/>
            <a:ext cx="0" cy="685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37993" y="685800"/>
            <a:ext cx="2029407" cy="276186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2436051">
            <a:off x="1640661" y="615963"/>
            <a:ext cx="4807222" cy="4712776"/>
          </a:xfrm>
          <a:prstGeom prst="arc">
            <a:avLst>
              <a:gd name="adj1" fmla="val 13574869"/>
              <a:gd name="adj2" fmla="val 15946886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0" y="3486538"/>
            <a:ext cx="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47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Blank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21548</TotalTime>
  <Words>651</Words>
  <Application>Microsoft Office PowerPoint</Application>
  <PresentationFormat>On-screen Show (4:3)</PresentationFormat>
  <Paragraphs>92</Paragraphs>
  <Slides>21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</vt:lpstr>
      <vt:lpstr> 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  <vt:lpstr>Crystallization plates data acquisition in mxcube</vt:lpstr>
    </vt:vector>
  </TitlesOfParts>
  <Company>ESRF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Meyer</dc:creator>
  <cp:lastModifiedBy>jsinoir</cp:lastModifiedBy>
  <cp:revision>811</cp:revision>
  <dcterms:created xsi:type="dcterms:W3CDTF">2015-05-29T07:53:20Z</dcterms:created>
  <dcterms:modified xsi:type="dcterms:W3CDTF">2017-01-16T08:09:32Z</dcterms:modified>
</cp:coreProperties>
</file>